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708" r:id="rId4"/>
  </p:sldMasterIdLst>
  <p:notesMasterIdLst>
    <p:notesMasterId r:id="rId14"/>
  </p:notesMasterIdLst>
  <p:handoutMasterIdLst>
    <p:handoutMasterId r:id="rId15"/>
  </p:handoutMasterIdLst>
  <p:sldIdLst>
    <p:sldId id="256" r:id="rId5"/>
    <p:sldId id="259" r:id="rId6"/>
    <p:sldId id="267" r:id="rId7"/>
    <p:sldId id="268" r:id="rId8"/>
    <p:sldId id="263" r:id="rId9"/>
    <p:sldId id="265" r:id="rId10"/>
    <p:sldId id="264" r:id="rId11"/>
    <p:sldId id="266" r:id="rId12"/>
    <p:sldId id="260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48" autoAdjust="0"/>
  </p:normalViewPr>
  <p:slideViewPr>
    <p:cSldViewPr snapToGrid="0">
      <p:cViewPr>
        <p:scale>
          <a:sx n="80" d="100"/>
          <a:sy n="80" d="100"/>
        </p:scale>
        <p:origin x="-330" y="-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9" d="100"/>
          <a:sy n="89" d="100"/>
        </p:scale>
        <p:origin x="3012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E5AA53B-3EEE-4DE4-BB81-9044890C2946}" type="doc">
      <dgm:prSet loTypeId="urn:microsoft.com/office/officeart/2008/layout/VerticalCurvedList" loCatId="list" qsTypeId="urn:microsoft.com/office/officeart/2005/8/quickstyle/simple5" qsCatId="simple" csTypeId="urn:microsoft.com/office/officeart/2005/8/colors/accent2_2" csCatId="accent2" phldr="1"/>
      <dgm:spPr/>
      <dgm:t>
        <a:bodyPr rtlCol="0"/>
        <a:lstStyle/>
        <a:p>
          <a:pPr rtl="0"/>
          <a:endParaRPr lang="en-US"/>
        </a:p>
      </dgm:t>
    </dgm:pt>
    <dgm:pt modelId="{6750AC01-D39D-4F3A-9DC8-2A211EE986A2}">
      <dgm:prSet phldrT="[Text]"/>
      <dgm:spPr/>
      <dgm:t>
        <a:bodyPr rtlCol="0"/>
        <a:lstStyle/>
        <a:p>
          <a:pPr rtl="0">
            <a:lnSpc>
              <a:spcPct val="100000"/>
            </a:lnSpc>
          </a:pPr>
          <a:r>
            <a:rPr lang="ru-RU" noProof="0" dirty="0" smtClean="0">
              <a:latin typeface="Times New Roman" pitchFamily="18" charset="0"/>
              <a:cs typeface="Times New Roman" pitchFamily="18" charset="0"/>
            </a:rPr>
            <a:t>Важная часть современной астрофизики!</a:t>
          </a:r>
          <a:r>
            <a:rPr lang="ru-RU" noProof="0" dirty="0">
              <a:latin typeface="Times New Roman" pitchFamily="18" charset="0"/>
              <a:cs typeface="Times New Roman" pitchFamily="18" charset="0"/>
            </a:rPr>
            <a:t>	</a:t>
          </a:r>
        </a:p>
      </dgm:t>
    </dgm:pt>
    <dgm:pt modelId="{720680DC-AAA4-4434-A582-60EBCC5BA355}" type="parTrans" cxnId="{0B5DAE5F-BCDC-4BF7-A6E7-CF856886A64D}">
      <dgm:prSet/>
      <dgm:spPr/>
      <dgm:t>
        <a:bodyPr rtlCol="0"/>
        <a:lstStyle/>
        <a:p>
          <a:pPr rtl="0"/>
          <a:endParaRPr lang="ru-RU" noProof="0" dirty="0"/>
        </a:p>
      </dgm:t>
    </dgm:pt>
    <dgm:pt modelId="{CA077D98-8478-47EA-B6A9-99ACE60C64D4}" type="sibTrans" cxnId="{0B5DAE5F-BCDC-4BF7-A6E7-CF856886A64D}">
      <dgm:prSet/>
      <dgm:spPr/>
      <dgm:t>
        <a:bodyPr rtlCol="0"/>
        <a:lstStyle/>
        <a:p>
          <a:pPr rtl="0"/>
          <a:endParaRPr lang="ru-RU" noProof="0" dirty="0"/>
        </a:p>
      </dgm:t>
    </dgm:pt>
    <dgm:pt modelId="{5605D28D-2CE6-4513-8566-952984E21E14}">
      <dgm:prSet phldrT="[Text]"/>
      <dgm:spPr/>
      <dgm:t>
        <a:bodyPr rtlCol="0"/>
        <a:lstStyle/>
        <a:p>
          <a:pPr rtl="0">
            <a:lnSpc>
              <a:spcPct val="100000"/>
            </a:lnSpc>
          </a:pPr>
          <a:r>
            <a:rPr lang="ru-RU" noProof="0" dirty="0" smtClean="0">
              <a:latin typeface="Times New Roman" pitchFamily="18" charset="0"/>
              <a:cs typeface="Times New Roman" pitchFamily="18" charset="0"/>
            </a:rPr>
            <a:t>Угол отклонения зависит от объекта.</a:t>
          </a:r>
          <a:endParaRPr lang="ru-RU" noProof="0" dirty="0">
            <a:latin typeface="Times New Roman" pitchFamily="18" charset="0"/>
            <a:cs typeface="Times New Roman" pitchFamily="18" charset="0"/>
          </a:endParaRPr>
        </a:p>
      </dgm:t>
    </dgm:pt>
    <dgm:pt modelId="{EB15AB98-362B-4E70-A3DA-995FC3E8BA79}" type="parTrans" cxnId="{FAF3F884-F0CF-440F-8CB1-B7648AB1B138}">
      <dgm:prSet/>
      <dgm:spPr/>
      <dgm:t>
        <a:bodyPr rtlCol="0"/>
        <a:lstStyle/>
        <a:p>
          <a:pPr rtl="0"/>
          <a:endParaRPr lang="ru-RU" noProof="0" dirty="0"/>
        </a:p>
      </dgm:t>
    </dgm:pt>
    <dgm:pt modelId="{823D1971-2C4D-4EC5-A874-2F463DE37109}" type="sibTrans" cxnId="{FAF3F884-F0CF-440F-8CB1-B7648AB1B138}">
      <dgm:prSet/>
      <dgm:spPr/>
      <dgm:t>
        <a:bodyPr rtlCol="0"/>
        <a:lstStyle/>
        <a:p>
          <a:pPr rtl="0"/>
          <a:endParaRPr lang="ru-RU" noProof="0" dirty="0"/>
        </a:p>
      </dgm:t>
    </dgm:pt>
    <dgm:pt modelId="{1052C37B-46E2-4677-A5F9-2247EBC54C4C}">
      <dgm:prSet/>
      <dgm:spPr/>
      <dgm:t>
        <a:bodyPr/>
        <a:lstStyle/>
        <a:p>
          <a:pPr rtl="0"/>
          <a:r>
            <a:rPr lang="ru-RU" noProof="0" dirty="0" smtClean="0">
              <a:latin typeface="Times New Roman" pitchFamily="18" charset="0"/>
              <a:cs typeface="Times New Roman" pitchFamily="18" charset="0"/>
            </a:rPr>
            <a:t>Искривления лучей важно учитывать при наблюдении.	</a:t>
          </a:r>
          <a:endParaRPr lang="ru-RU" noProof="0" dirty="0">
            <a:latin typeface="Times New Roman" pitchFamily="18" charset="0"/>
            <a:cs typeface="Times New Roman" pitchFamily="18" charset="0"/>
          </a:endParaRPr>
        </a:p>
      </dgm:t>
    </dgm:pt>
    <dgm:pt modelId="{B84CEDB6-2A50-4C11-8035-250D3231556D}" type="parTrans" cxnId="{98769E6C-837C-4B80-B586-E7301475B0D2}">
      <dgm:prSet/>
      <dgm:spPr/>
      <dgm:t>
        <a:bodyPr/>
        <a:lstStyle/>
        <a:p>
          <a:endParaRPr lang="ru-RU"/>
        </a:p>
      </dgm:t>
    </dgm:pt>
    <dgm:pt modelId="{3565B51C-AD2F-4225-87A2-74B3976E1090}" type="sibTrans" cxnId="{98769E6C-837C-4B80-B586-E7301475B0D2}">
      <dgm:prSet/>
      <dgm:spPr/>
      <dgm:t>
        <a:bodyPr/>
        <a:lstStyle/>
        <a:p>
          <a:endParaRPr lang="ru-RU"/>
        </a:p>
      </dgm:t>
    </dgm:pt>
    <dgm:pt modelId="{57806726-6E60-4ACC-9C1C-7DF9CC365A10}" type="pres">
      <dgm:prSet presAssocID="{7E5AA53B-3EEE-4DE4-BB81-9044890C2946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ru-RU"/>
        </a:p>
      </dgm:t>
    </dgm:pt>
    <dgm:pt modelId="{90561C55-3C6E-4D53-85E1-2C50BCDDA392}" type="pres">
      <dgm:prSet presAssocID="{7E5AA53B-3EEE-4DE4-BB81-9044890C2946}" presName="Name1" presStyleCnt="0"/>
      <dgm:spPr/>
      <dgm:t>
        <a:bodyPr/>
        <a:lstStyle/>
        <a:p>
          <a:endParaRPr lang="ru-RU"/>
        </a:p>
      </dgm:t>
    </dgm:pt>
    <dgm:pt modelId="{B6CD42EC-5AD4-4004-AE5B-47EDA668DAA8}" type="pres">
      <dgm:prSet presAssocID="{7E5AA53B-3EEE-4DE4-BB81-9044890C2946}" presName="cycle" presStyleCnt="0"/>
      <dgm:spPr/>
      <dgm:t>
        <a:bodyPr/>
        <a:lstStyle/>
        <a:p>
          <a:endParaRPr lang="ru-RU"/>
        </a:p>
      </dgm:t>
    </dgm:pt>
    <dgm:pt modelId="{963B8EE3-40CC-4A0A-B420-D0BF920973CE}" type="pres">
      <dgm:prSet presAssocID="{7E5AA53B-3EEE-4DE4-BB81-9044890C2946}" presName="srcNode" presStyleLbl="node1" presStyleIdx="0" presStyleCnt="3"/>
      <dgm:spPr/>
      <dgm:t>
        <a:bodyPr/>
        <a:lstStyle/>
        <a:p>
          <a:endParaRPr lang="ru-RU"/>
        </a:p>
      </dgm:t>
    </dgm:pt>
    <dgm:pt modelId="{D79B43FC-100B-4A0D-A4D5-0D2D04B99064}" type="pres">
      <dgm:prSet presAssocID="{7E5AA53B-3EEE-4DE4-BB81-9044890C2946}" presName="conn" presStyleLbl="parChTrans1D2" presStyleIdx="0" presStyleCnt="1"/>
      <dgm:spPr/>
      <dgm:t>
        <a:bodyPr/>
        <a:lstStyle/>
        <a:p>
          <a:endParaRPr lang="ru-RU"/>
        </a:p>
      </dgm:t>
    </dgm:pt>
    <dgm:pt modelId="{3CAD8DA1-8D53-445C-ACE8-D8449E4F0F55}" type="pres">
      <dgm:prSet presAssocID="{7E5AA53B-3EEE-4DE4-BB81-9044890C2946}" presName="extraNode" presStyleLbl="node1" presStyleIdx="0" presStyleCnt="3"/>
      <dgm:spPr/>
      <dgm:t>
        <a:bodyPr/>
        <a:lstStyle/>
        <a:p>
          <a:endParaRPr lang="ru-RU"/>
        </a:p>
      </dgm:t>
    </dgm:pt>
    <dgm:pt modelId="{429CABD1-4116-474B-81BF-735E2CA9DD00}" type="pres">
      <dgm:prSet presAssocID="{7E5AA53B-3EEE-4DE4-BB81-9044890C2946}" presName="dstNode" presStyleLbl="node1" presStyleIdx="0" presStyleCnt="3"/>
      <dgm:spPr/>
      <dgm:t>
        <a:bodyPr/>
        <a:lstStyle/>
        <a:p>
          <a:endParaRPr lang="ru-RU"/>
        </a:p>
      </dgm:t>
    </dgm:pt>
    <dgm:pt modelId="{58319267-C71E-43C9-94E1-827D0616C7A7}" type="pres">
      <dgm:prSet presAssocID="{6750AC01-D39D-4F3A-9DC8-2A211EE986A2}" presName="text_1" presStyleLbl="node1" presStyleIdx="0" presStyleCnt="3" custLinFactNeighborX="-738" custLinFactNeighborY="-8748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79F9B8A9-2412-4B74-84A9-69422DB81CDC}" type="pres">
      <dgm:prSet presAssocID="{6750AC01-D39D-4F3A-9DC8-2A211EE986A2}" presName="accent_1" presStyleCnt="0"/>
      <dgm:spPr/>
      <dgm:t>
        <a:bodyPr/>
        <a:lstStyle/>
        <a:p>
          <a:endParaRPr lang="ru-RU"/>
        </a:p>
      </dgm:t>
    </dgm:pt>
    <dgm:pt modelId="{07CB3071-D555-47DA-A36A-69EB91531FD8}" type="pres">
      <dgm:prSet presAssocID="{6750AC01-D39D-4F3A-9DC8-2A211EE986A2}" presName="accentRepeatNode" presStyleLbl="solidFgAcc1" presStyleIdx="0" presStyleCnt="3" custLinFactNeighborX="-1450" custLinFactNeighborY="489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ru-RU"/>
        </a:p>
      </dgm:t>
    </dgm:pt>
    <dgm:pt modelId="{16A4471E-F46C-408D-93FF-7361C0B0B2C4}" type="pres">
      <dgm:prSet presAssocID="{1052C37B-46E2-4677-A5F9-2247EBC54C4C}" presName="text_2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1E00257C-0ED5-47AF-8EBC-9F7349642333}" type="pres">
      <dgm:prSet presAssocID="{1052C37B-46E2-4677-A5F9-2247EBC54C4C}" presName="accent_2" presStyleCnt="0"/>
      <dgm:spPr/>
    </dgm:pt>
    <dgm:pt modelId="{6648CE3B-EAC1-4A4A-819C-7EB543F662F3}" type="pres">
      <dgm:prSet presAssocID="{1052C37B-46E2-4677-A5F9-2247EBC54C4C}" presName="accentRepeatNode" presStyleLbl="solidFgAcc1" presStyleIdx="1" presStyleCnt="3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ru-RU"/>
        </a:p>
      </dgm:t>
    </dgm:pt>
    <dgm:pt modelId="{E131CE4A-9776-44F4-BC03-867682E21374}" type="pres">
      <dgm:prSet presAssocID="{5605D28D-2CE6-4513-8566-952984E21E14}" presName="text_3" presStyleLbl="node1" presStyleIdx="2" presStyleCnt="3" custLinFactNeighborX="1358" custLinFactNeighborY="5889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AC9A216A-8375-48F9-A4E6-8E0B64C0209B}" type="pres">
      <dgm:prSet presAssocID="{5605D28D-2CE6-4513-8566-952984E21E14}" presName="accent_3" presStyleCnt="0"/>
      <dgm:spPr/>
      <dgm:t>
        <a:bodyPr/>
        <a:lstStyle/>
        <a:p>
          <a:endParaRPr lang="ru-RU"/>
        </a:p>
      </dgm:t>
    </dgm:pt>
    <dgm:pt modelId="{A965097E-32F1-4AB8-8C4E-2814A7596B2F}" type="pres">
      <dgm:prSet presAssocID="{5605D28D-2CE6-4513-8566-952984E21E14}" presName="accentRepeatNode" presStyleLbl="solidFgAcc1" presStyleIdx="2" presStyleCnt="3" custLinFactNeighborX="-5802" custLinFactNeighborY="2901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ru-RU"/>
        </a:p>
      </dgm:t>
    </dgm:pt>
  </dgm:ptLst>
  <dgm:cxnLst>
    <dgm:cxn modelId="{29DA474E-5DFA-4C66-882F-319C49ABBB19}" type="presOf" srcId="{6750AC01-D39D-4F3A-9DC8-2A211EE986A2}" destId="{58319267-C71E-43C9-94E1-827D0616C7A7}" srcOrd="0" destOrd="0" presId="urn:microsoft.com/office/officeart/2008/layout/VerticalCurvedList"/>
    <dgm:cxn modelId="{EB5326B1-69E7-434E-9EC4-1B1793C95C63}" type="presOf" srcId="{5605D28D-2CE6-4513-8566-952984E21E14}" destId="{E131CE4A-9776-44F4-BC03-867682E21374}" srcOrd="0" destOrd="0" presId="urn:microsoft.com/office/officeart/2008/layout/VerticalCurvedList"/>
    <dgm:cxn modelId="{A11E3B12-1828-45A7-86C3-BB85832DF84D}" type="presOf" srcId="{CA077D98-8478-47EA-B6A9-99ACE60C64D4}" destId="{D79B43FC-100B-4A0D-A4D5-0D2D04B99064}" srcOrd="0" destOrd="0" presId="urn:microsoft.com/office/officeart/2008/layout/VerticalCurvedList"/>
    <dgm:cxn modelId="{4F65CC8F-B5A8-40BE-A32B-05862B543D6A}" type="presOf" srcId="{7E5AA53B-3EEE-4DE4-BB81-9044890C2946}" destId="{57806726-6E60-4ACC-9C1C-7DF9CC365A10}" srcOrd="0" destOrd="0" presId="urn:microsoft.com/office/officeart/2008/layout/VerticalCurvedList"/>
    <dgm:cxn modelId="{FAF3F884-F0CF-440F-8CB1-B7648AB1B138}" srcId="{7E5AA53B-3EEE-4DE4-BB81-9044890C2946}" destId="{5605D28D-2CE6-4513-8566-952984E21E14}" srcOrd="2" destOrd="0" parTransId="{EB15AB98-362B-4E70-A3DA-995FC3E8BA79}" sibTransId="{823D1971-2C4D-4EC5-A874-2F463DE37109}"/>
    <dgm:cxn modelId="{0B5DAE5F-BCDC-4BF7-A6E7-CF856886A64D}" srcId="{7E5AA53B-3EEE-4DE4-BB81-9044890C2946}" destId="{6750AC01-D39D-4F3A-9DC8-2A211EE986A2}" srcOrd="0" destOrd="0" parTransId="{720680DC-AAA4-4434-A582-60EBCC5BA355}" sibTransId="{CA077D98-8478-47EA-B6A9-99ACE60C64D4}"/>
    <dgm:cxn modelId="{98769E6C-837C-4B80-B586-E7301475B0D2}" srcId="{7E5AA53B-3EEE-4DE4-BB81-9044890C2946}" destId="{1052C37B-46E2-4677-A5F9-2247EBC54C4C}" srcOrd="1" destOrd="0" parTransId="{B84CEDB6-2A50-4C11-8035-250D3231556D}" sibTransId="{3565B51C-AD2F-4225-87A2-74B3976E1090}"/>
    <dgm:cxn modelId="{2714614D-9A35-4684-B857-283EEC23FC9C}" type="presOf" srcId="{1052C37B-46E2-4677-A5F9-2247EBC54C4C}" destId="{16A4471E-F46C-408D-93FF-7361C0B0B2C4}" srcOrd="0" destOrd="0" presId="urn:microsoft.com/office/officeart/2008/layout/VerticalCurvedList"/>
    <dgm:cxn modelId="{4E25B52E-70EF-4A0F-B410-0B49263AF380}" type="presParOf" srcId="{57806726-6E60-4ACC-9C1C-7DF9CC365A10}" destId="{90561C55-3C6E-4D53-85E1-2C50BCDDA392}" srcOrd="0" destOrd="0" presId="urn:microsoft.com/office/officeart/2008/layout/VerticalCurvedList"/>
    <dgm:cxn modelId="{2B3DD9E4-EC9C-4B92-B380-F89BF82E7CF3}" type="presParOf" srcId="{90561C55-3C6E-4D53-85E1-2C50BCDDA392}" destId="{B6CD42EC-5AD4-4004-AE5B-47EDA668DAA8}" srcOrd="0" destOrd="0" presId="urn:microsoft.com/office/officeart/2008/layout/VerticalCurvedList"/>
    <dgm:cxn modelId="{EA357085-80A4-4D1D-9BD2-56B1E9A721FB}" type="presParOf" srcId="{B6CD42EC-5AD4-4004-AE5B-47EDA668DAA8}" destId="{963B8EE3-40CC-4A0A-B420-D0BF920973CE}" srcOrd="0" destOrd="0" presId="urn:microsoft.com/office/officeart/2008/layout/VerticalCurvedList"/>
    <dgm:cxn modelId="{F175C6D0-411C-40FD-A19B-860D49F42061}" type="presParOf" srcId="{B6CD42EC-5AD4-4004-AE5B-47EDA668DAA8}" destId="{D79B43FC-100B-4A0D-A4D5-0D2D04B99064}" srcOrd="1" destOrd="0" presId="urn:microsoft.com/office/officeart/2008/layout/VerticalCurvedList"/>
    <dgm:cxn modelId="{794BB944-68C0-47A5-9792-652802EB36AC}" type="presParOf" srcId="{B6CD42EC-5AD4-4004-AE5B-47EDA668DAA8}" destId="{3CAD8DA1-8D53-445C-ACE8-D8449E4F0F55}" srcOrd="2" destOrd="0" presId="urn:microsoft.com/office/officeart/2008/layout/VerticalCurvedList"/>
    <dgm:cxn modelId="{B8CC75C4-3D1A-49E7-80D2-915668C1368C}" type="presParOf" srcId="{B6CD42EC-5AD4-4004-AE5B-47EDA668DAA8}" destId="{429CABD1-4116-474B-81BF-735E2CA9DD00}" srcOrd="3" destOrd="0" presId="urn:microsoft.com/office/officeart/2008/layout/VerticalCurvedList"/>
    <dgm:cxn modelId="{28110BB8-F33F-498C-9A75-98364B05EFA5}" type="presParOf" srcId="{90561C55-3C6E-4D53-85E1-2C50BCDDA392}" destId="{58319267-C71E-43C9-94E1-827D0616C7A7}" srcOrd="1" destOrd="0" presId="urn:microsoft.com/office/officeart/2008/layout/VerticalCurvedList"/>
    <dgm:cxn modelId="{3866F6C9-5521-48F2-B6C3-40C9896E1605}" type="presParOf" srcId="{90561C55-3C6E-4D53-85E1-2C50BCDDA392}" destId="{79F9B8A9-2412-4B74-84A9-69422DB81CDC}" srcOrd="2" destOrd="0" presId="urn:microsoft.com/office/officeart/2008/layout/VerticalCurvedList"/>
    <dgm:cxn modelId="{D2205A4F-BB7A-4399-BC2F-78E18EC6EAFE}" type="presParOf" srcId="{79F9B8A9-2412-4B74-84A9-69422DB81CDC}" destId="{07CB3071-D555-47DA-A36A-69EB91531FD8}" srcOrd="0" destOrd="0" presId="urn:microsoft.com/office/officeart/2008/layout/VerticalCurvedList"/>
    <dgm:cxn modelId="{1A3D88FB-704B-45FC-A31B-4C2557EEC616}" type="presParOf" srcId="{90561C55-3C6E-4D53-85E1-2C50BCDDA392}" destId="{16A4471E-F46C-408D-93FF-7361C0B0B2C4}" srcOrd="3" destOrd="0" presId="urn:microsoft.com/office/officeart/2008/layout/VerticalCurvedList"/>
    <dgm:cxn modelId="{EA54355C-FCBB-42CD-B19E-20AE849E62D4}" type="presParOf" srcId="{90561C55-3C6E-4D53-85E1-2C50BCDDA392}" destId="{1E00257C-0ED5-47AF-8EBC-9F7349642333}" srcOrd="4" destOrd="0" presId="urn:microsoft.com/office/officeart/2008/layout/VerticalCurvedList"/>
    <dgm:cxn modelId="{78B87E49-31EA-4D8A-B172-5EAF6FECC3C5}" type="presParOf" srcId="{1E00257C-0ED5-47AF-8EBC-9F7349642333}" destId="{6648CE3B-EAC1-4A4A-819C-7EB543F662F3}" srcOrd="0" destOrd="0" presId="urn:microsoft.com/office/officeart/2008/layout/VerticalCurvedList"/>
    <dgm:cxn modelId="{2196E038-B394-401D-89E5-98FB2EAFD93D}" type="presParOf" srcId="{90561C55-3C6E-4D53-85E1-2C50BCDDA392}" destId="{E131CE4A-9776-44F4-BC03-867682E21374}" srcOrd="5" destOrd="0" presId="urn:microsoft.com/office/officeart/2008/layout/VerticalCurvedList"/>
    <dgm:cxn modelId="{723CD32D-5C49-41B3-847F-260F350C7E3D}" type="presParOf" srcId="{90561C55-3C6E-4D53-85E1-2C50BCDDA392}" destId="{AC9A216A-8375-48F9-A4E6-8E0B64C0209B}" srcOrd="6" destOrd="0" presId="urn:microsoft.com/office/officeart/2008/layout/VerticalCurvedList"/>
    <dgm:cxn modelId="{AC08D510-20F3-41AA-BBC6-11DB609B0331}" type="presParOf" srcId="{AC9A216A-8375-48F9-A4E6-8E0B64C0209B}" destId="{A965097E-32F1-4AB8-8C4E-2814A7596B2F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9B43FC-100B-4A0D-A4D5-0D2D04B99064}">
      <dsp:nvSpPr>
        <dsp:cNvPr id="0" name=""/>
        <dsp:cNvSpPr/>
      </dsp:nvSpPr>
      <dsp:spPr>
        <a:xfrm>
          <a:off x="-3433895" y="-527990"/>
          <a:ext cx="4094296" cy="4094296"/>
        </a:xfrm>
        <a:prstGeom prst="blockArc">
          <a:avLst>
            <a:gd name="adj1" fmla="val 18900000"/>
            <a:gd name="adj2" fmla="val 2700000"/>
            <a:gd name="adj3" fmla="val 528"/>
          </a:avLst>
        </a:prstGeom>
        <a:noFill/>
        <a:ln w="22225" cap="rnd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8319267-C71E-43C9-94E1-827D0616C7A7}">
      <dsp:nvSpPr>
        <dsp:cNvPr id="0" name=""/>
        <dsp:cNvSpPr/>
      </dsp:nvSpPr>
      <dsp:spPr>
        <a:xfrm>
          <a:off x="367024" y="250673"/>
          <a:ext cx="7809714" cy="607663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88900" dist="38100" dir="504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508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2333" tIns="55880" rIns="55880" bIns="55880" numCol="1" spcCol="1270" rtlCol="0" anchor="ctr" anchorCtr="0">
          <a:noAutofit/>
        </a:bodyPr>
        <a:lstStyle/>
        <a:p>
          <a:pPr lvl="0" algn="l" defTabSz="977900" rt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ru-RU" sz="2200" kern="1200" noProof="0" dirty="0" smtClean="0">
              <a:latin typeface="Times New Roman" pitchFamily="18" charset="0"/>
              <a:cs typeface="Times New Roman" pitchFamily="18" charset="0"/>
            </a:rPr>
            <a:t>Важная часть современной астрофизики!</a:t>
          </a:r>
          <a:r>
            <a:rPr lang="ru-RU" sz="2200" kern="1200" noProof="0" dirty="0">
              <a:latin typeface="Times New Roman" pitchFamily="18" charset="0"/>
              <a:cs typeface="Times New Roman" pitchFamily="18" charset="0"/>
            </a:rPr>
            <a:t>	</a:t>
          </a:r>
        </a:p>
      </dsp:txBody>
      <dsp:txXfrm>
        <a:off x="367024" y="250673"/>
        <a:ext cx="7809714" cy="607663"/>
      </dsp:txXfrm>
    </dsp:sp>
    <dsp:sp modelId="{07CB3071-D555-47DA-A36A-69EB91531FD8}">
      <dsp:nvSpPr>
        <dsp:cNvPr id="0" name=""/>
        <dsp:cNvSpPr/>
      </dsp:nvSpPr>
      <dsp:spPr>
        <a:xfrm>
          <a:off x="33856" y="231588"/>
          <a:ext cx="759579" cy="759579"/>
        </a:xfrm>
        <a:prstGeom prst="ellipse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16A4471E-F46C-408D-93FF-7361C0B0B2C4}">
      <dsp:nvSpPr>
        <dsp:cNvPr id="0" name=""/>
        <dsp:cNvSpPr/>
      </dsp:nvSpPr>
      <dsp:spPr>
        <a:xfrm>
          <a:off x="645545" y="1215326"/>
          <a:ext cx="7588829" cy="607663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88900" dist="38100" dir="504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508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2333" tIns="55880" rIns="55880" bIns="55880" numCol="1" spcCol="1270" anchor="ctr" anchorCtr="0">
          <a:noAutofit/>
        </a:bodyPr>
        <a:lstStyle/>
        <a:p>
          <a:pPr lvl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200" kern="1200" noProof="0" dirty="0" smtClean="0">
              <a:latin typeface="Times New Roman" pitchFamily="18" charset="0"/>
              <a:cs typeface="Times New Roman" pitchFamily="18" charset="0"/>
            </a:rPr>
            <a:t>Искривления лучей важно учитывать при наблюдении.	</a:t>
          </a:r>
          <a:endParaRPr lang="ru-RU" sz="2200" kern="1200" noProof="0" dirty="0">
            <a:latin typeface="Times New Roman" pitchFamily="18" charset="0"/>
            <a:cs typeface="Times New Roman" pitchFamily="18" charset="0"/>
          </a:endParaRPr>
        </a:p>
      </dsp:txBody>
      <dsp:txXfrm>
        <a:off x="645545" y="1215326"/>
        <a:ext cx="7588829" cy="607663"/>
      </dsp:txXfrm>
    </dsp:sp>
    <dsp:sp modelId="{6648CE3B-EAC1-4A4A-819C-7EB543F662F3}">
      <dsp:nvSpPr>
        <dsp:cNvPr id="0" name=""/>
        <dsp:cNvSpPr/>
      </dsp:nvSpPr>
      <dsp:spPr>
        <a:xfrm>
          <a:off x="265756" y="1139368"/>
          <a:ext cx="759579" cy="759579"/>
        </a:xfrm>
        <a:prstGeom prst="ellipse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E131CE4A-9776-44F4-BC03-867682E21374}">
      <dsp:nvSpPr>
        <dsp:cNvPr id="0" name=""/>
        <dsp:cNvSpPr/>
      </dsp:nvSpPr>
      <dsp:spPr>
        <a:xfrm>
          <a:off x="463647" y="2162606"/>
          <a:ext cx="7809714" cy="607663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88900" dist="38100" dir="504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508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2333" tIns="55880" rIns="55880" bIns="55880" numCol="1" spcCol="1270" rtlCol="0" anchor="ctr" anchorCtr="0">
          <a:noAutofit/>
        </a:bodyPr>
        <a:lstStyle/>
        <a:p>
          <a:pPr lvl="0" algn="l" defTabSz="977900" rt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ru-RU" sz="2200" kern="1200" noProof="0" dirty="0" smtClean="0">
              <a:latin typeface="Times New Roman" pitchFamily="18" charset="0"/>
              <a:cs typeface="Times New Roman" pitchFamily="18" charset="0"/>
            </a:rPr>
            <a:t>Угол отклонения зависит от объекта.</a:t>
          </a:r>
          <a:endParaRPr lang="ru-RU" sz="2200" kern="1200" noProof="0" dirty="0">
            <a:latin typeface="Times New Roman" pitchFamily="18" charset="0"/>
            <a:cs typeface="Times New Roman" pitchFamily="18" charset="0"/>
          </a:endParaRPr>
        </a:p>
      </dsp:txBody>
      <dsp:txXfrm>
        <a:off x="463647" y="2162606"/>
        <a:ext cx="7809714" cy="607663"/>
      </dsp:txXfrm>
    </dsp:sp>
    <dsp:sp modelId="{A965097E-32F1-4AB8-8C4E-2814A7596B2F}">
      <dsp:nvSpPr>
        <dsp:cNvPr id="0" name=""/>
        <dsp:cNvSpPr/>
      </dsp:nvSpPr>
      <dsp:spPr>
        <a:xfrm>
          <a:off x="799" y="2072898"/>
          <a:ext cx="759579" cy="759579"/>
        </a:xfrm>
        <a:prstGeom prst="ellipse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xmlns="" id="{C379FFB6-878B-4D89-A9F1-908C5F95EEF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xmlns="" id="{962E99EC-6DAC-40C4-9CB0-839F7068979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BBDA83-60F2-4E0C-99F1-3B198C71DA2A}" type="datetimeFigureOut">
              <a:rPr lang="ru-RU" smtClean="0"/>
              <a:t>30.11.2019</a:t>
            </a:fld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xmlns="" id="{4F36B973-D323-4241-8653-DEF1D8539A9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xmlns="" id="{83A8A117-4B44-48FF-836C-74493A3812B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6BC633-CCA9-47F5-BCED-A56AA433DCDD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6714034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7E1020-F5BA-43CF-AAA9-C04B3B12EF98}" type="datetimeFigureOut">
              <a:rPr lang="ru-RU" smtClean="0"/>
              <a:t>30.11.2019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D73D1A-6084-4304-99B6-284B940079F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436418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D73D1A-6084-4304-99B6-284B940079FF}" type="slidenum">
              <a:rPr lang="ru-RU" smtClean="0"/>
              <a:t>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331756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D73D1A-6084-4304-99B6-284B940079FF}" type="slidenum">
              <a:rPr lang="ru-RU" smtClean="0"/>
              <a:t>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075339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D73D1A-6084-4304-99B6-284B940079FF}" type="slidenum">
              <a:rPr lang="ru-RU" smtClean="0"/>
              <a:t>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633302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45C8F0DE-DCFB-4354-8112-588B45C19F1A}" type="datetime1">
              <a:rPr lang="ru-RU" smtClean="0"/>
              <a:t>30.11.2019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258281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4DB28829-F9CE-4A60-BAD2-B30F1BE4EFBD}" type="datetime1">
              <a:rPr lang="ru-RU" smtClean="0"/>
              <a:t>30.11.2019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474196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7638BE5-3B62-4C03-A438-E1216F2C074B}" type="datetime1">
              <a:rPr lang="ru-RU" smtClean="0"/>
              <a:t>30.11.2019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pPr rtl="0"/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222857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1E87B0E0-754C-4477-80CA-88F8319B7DB8}" type="datetime1">
              <a:rPr lang="ru-RU" smtClean="0"/>
              <a:t>30.11.2019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pPr rtl="0"/>
            <a:fld id="{D57F1E4F-1CFF-5643-939E-217C01CDF565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027573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9317EAC1-6C84-442C-8E88-63BE1308B9AD}" type="datetime1">
              <a:rPr lang="ru-RU" smtClean="0"/>
              <a:t>30.11.2019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135870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585DD959-E34E-4321-8E46-EA4484D707DA}" type="datetime1">
              <a:rPr lang="ru-RU" smtClean="0"/>
              <a:t>30.11.2019</a:t>
            </a:fld>
            <a:endParaRPr lang="ru-R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350118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1A08C9A-F61E-410C-8D06-F83B63A4711B}" type="datetime1">
              <a:rPr lang="ru-RU" smtClean="0"/>
              <a:t>30.11.2019</a:t>
            </a:fld>
            <a:endParaRPr lang="ru-RU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ru-RU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937463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06D3CD88-AC87-4FC1-8AA2-0F05556AC852}" type="datetime1">
              <a:rPr lang="ru-RU" smtClean="0"/>
              <a:t>30.11.2019</a:t>
            </a:fld>
            <a:endParaRPr lang="ru-R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ru-R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803926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1B0009C-43A7-442E-9A53-3E5FB03870F2}" type="datetime1">
              <a:rPr lang="ru-RU" smtClean="0"/>
              <a:t>30.11.2019</a:t>
            </a:fld>
            <a:endParaRPr lang="ru-RU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564315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9AADAC3-179B-49AA-A8D7-B2E70D0E899B}" type="datetime1">
              <a:rPr lang="ru-RU" smtClean="0"/>
              <a:t>30.11.2019</a:t>
            </a:fld>
            <a:endParaRPr lang="ru-R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386897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6BE95E6D-EE8A-4AB4-A6E4-CDAE9E775FB7}" type="datetime1">
              <a:rPr lang="ru-RU" smtClean="0"/>
              <a:t>30.11.2019</a:t>
            </a:fld>
            <a:endParaRPr lang="ru-R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325212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pPr rtl="0"/>
            <a:fld id="{585DD959-E34E-4321-8E46-EA4484D707DA}" type="datetime1">
              <a:rPr lang="ru-RU" smtClean="0"/>
              <a:t>30.11.2019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pPr rtl="0"/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pPr rtl="0"/>
            <a:fld id="{D57F1E4F-1CFF-5643-939E-217C01CDF565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4364617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3"/>
          <a:srcRect l="-892" t="16722" r="772" b="-197"/>
          <a:stretch/>
        </p:blipFill>
        <p:spPr>
          <a:xfrm>
            <a:off x="-183614" y="0"/>
            <a:ext cx="12375614" cy="6874525"/>
          </a:xfrm>
          <a:prstGeom prst="rect">
            <a:avLst/>
          </a:prstGeom>
        </p:spPr>
      </p:pic>
      <p:sp>
        <p:nvSpPr>
          <p:cNvPr id="3" name="Подзаголовок 2">
            <a:extLst>
              <a:ext uri="{FF2B5EF4-FFF2-40B4-BE49-F238E27FC236}">
                <a16:creationId xmlns:a16="http://schemas.microsoft.com/office/drawing/2014/main" xmlns="" id="{48B6CF59-4E5B-494D-A2F7-97ADD01E64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0229" y="5621626"/>
            <a:ext cx="10993546" cy="484822"/>
          </a:xfrm>
        </p:spPr>
        <p:txBody>
          <a:bodyPr rtlCol="0">
            <a:normAutofit/>
          </a:bodyPr>
          <a:lstStyle/>
          <a:p>
            <a:r>
              <a:rPr lang="ru-RU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Е. Э. </a:t>
            </a:r>
            <a:r>
              <a:rPr lang="ru-RU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Скуратович</a:t>
            </a:r>
            <a:r>
              <a:rPr lang="ru-RU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, И.В. Лисовский, В.А. </a:t>
            </a:r>
            <a:r>
              <a:rPr lang="ru-RU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Лышов</a:t>
            </a:r>
            <a:r>
              <a:rPr lang="ru-RU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, А. С. </a:t>
            </a:r>
            <a:r>
              <a:rPr lang="ru-RU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Байгашов</a:t>
            </a:r>
            <a:endParaRPr lang="ru-RU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rtl="0"/>
            <a:endParaRPr lang="ru-RU" dirty="0">
              <a:solidFill>
                <a:srgbClr val="7CEBFF"/>
              </a:solidFill>
            </a:endParaRPr>
          </a:p>
        </p:txBody>
      </p:sp>
      <p:sp>
        <p:nvSpPr>
          <p:cNvPr id="7" name="Заголовок 6"/>
          <p:cNvSpPr>
            <a:spLocks noGrp="1"/>
          </p:cNvSpPr>
          <p:nvPr>
            <p:ph type="ctrTitle"/>
          </p:nvPr>
        </p:nvSpPr>
        <p:spPr>
          <a:xfrm>
            <a:off x="174909" y="3420737"/>
            <a:ext cx="10993549" cy="1475013"/>
          </a:xfrm>
        </p:spPr>
        <p:txBody>
          <a:bodyPr/>
          <a:lstStyle/>
          <a:p>
            <a:r>
              <a:rPr lang="ru-RU" sz="4800" b="1" cap="none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Свет и гравитация</a:t>
            </a:r>
            <a:r>
              <a:rPr lang="ru-RU" b="1" dirty="0">
                <a:ln/>
                <a:solidFill>
                  <a:schemeClr val="accent5">
                    <a:tint val="50000"/>
                    <a:satMod val="180000"/>
                  </a:schemeClr>
                </a:solidFill>
              </a:rPr>
              <a:t/>
            </a:r>
            <a:br>
              <a:rPr lang="ru-RU" b="1" dirty="0">
                <a:ln/>
                <a:solidFill>
                  <a:schemeClr val="accent5">
                    <a:tint val="50000"/>
                    <a:satMod val="180000"/>
                  </a:schemeClr>
                </a:solidFill>
              </a:rPr>
            </a:b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87700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>
            <a:extLst>
              <a:ext uri="{FF2B5EF4-FFF2-40B4-BE49-F238E27FC236}">
                <a16:creationId xmlns:a16="http://schemas.microsoft.com/office/drawing/2014/main" xmlns="" id="{7F2616EE-270D-4F4C-BA1F-2708D387B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899" y="1057619"/>
            <a:ext cx="7213600" cy="762504"/>
          </a:xfrm>
        </p:spPr>
        <p:txBody>
          <a:bodyPr rtlCol="0" anchor="ctr">
            <a:normAutofit/>
          </a:bodyPr>
          <a:lstStyle/>
          <a:p>
            <a:pPr algn="ctr" rtl="0"/>
            <a:r>
              <a:rPr lang="ru-RU" b="1" dirty="0" smtClean="0">
                <a:latin typeface="Times New Roman" pitchFamily="18" charset="0"/>
                <a:cs typeface="Times New Roman" pitchFamily="18" charset="0"/>
              </a:rPr>
              <a:t>Введение </a:t>
            </a:r>
            <a:endParaRPr lang="ru-RU" b="1" dirty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6" name="Объект 5" descr="SmartArt">
            <a:extLst>
              <a:ext uri="{FF2B5EF4-FFF2-40B4-BE49-F238E27FC236}">
                <a16:creationId xmlns:a16="http://schemas.microsoft.com/office/drawing/2014/main" xmlns="" id="{BF629521-FFD2-45DA-9D1D-A5F09BD5A2D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81509850"/>
              </p:ext>
            </p:extLst>
          </p:nvPr>
        </p:nvGraphicFramePr>
        <p:xfrm>
          <a:off x="3316383" y="1897241"/>
          <a:ext cx="8273362" cy="30383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Прямоугольник 2"/>
          <p:cNvSpPr/>
          <p:nvPr/>
        </p:nvSpPr>
        <p:spPr>
          <a:xfrm>
            <a:off x="451997" y="4935557"/>
            <a:ext cx="3381872" cy="58389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 smtClean="0">
              <a:latin typeface="Times New Roman" pitchFamily="18" charset="0"/>
              <a:ea typeface="Calibri"/>
              <a:cs typeface="Times New Roman" pitchFamily="18" charset="0"/>
              <a:sym typeface="Calibri"/>
            </a:endParaRPr>
          </a:p>
          <a:p>
            <a:pPr algn="ctr"/>
            <a:r>
              <a:rPr lang="ru-RU" b="1" dirty="0" smtClean="0">
                <a:latin typeface="Times New Roman" pitchFamily="18" charset="0"/>
                <a:ea typeface="Calibri"/>
                <a:cs typeface="Times New Roman" pitchFamily="18" charset="0"/>
                <a:sym typeface="Calibri"/>
              </a:rPr>
              <a:t>Цели </a:t>
            </a:r>
            <a:r>
              <a:rPr lang="ru-RU" b="1" dirty="0">
                <a:latin typeface="Times New Roman" pitchFamily="18" charset="0"/>
                <a:ea typeface="Calibri"/>
                <a:cs typeface="Times New Roman" pitchFamily="18" charset="0"/>
                <a:sym typeface="Calibri"/>
              </a:rPr>
              <a:t>и задачи:</a:t>
            </a:r>
          </a:p>
          <a:p>
            <a:pPr algn="ctr"/>
            <a:endParaRPr lang="ru-RU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51997" y="5673687"/>
            <a:ext cx="99809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ru-RU" dirty="0">
                <a:latin typeface="Times New Roman" pitchFamily="18" charset="0"/>
                <a:cs typeface="Times New Roman" pitchFamily="18" charset="0"/>
              </a:rPr>
              <a:t>сравнение искривления лучей света вблизи различных массивных 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объектов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ru-RU" dirty="0">
                <a:latin typeface="Times New Roman" pitchFamily="18" charset="0"/>
                <a:cs typeface="Times New Roman" pitchFamily="18" charset="0"/>
              </a:rPr>
              <a:t>зависимость угла отклонения света от массы </a:t>
            </a:r>
            <a:endParaRPr lang="ru-RU" dirty="0" smtClean="0">
              <a:latin typeface="Times New Roman" pitchFamily="18" charset="0"/>
              <a:cs typeface="Times New Roman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чертёж луча света и массивного объекта</a:t>
            </a:r>
            <a:endParaRPr lang="ru-RU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9322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b="1" dirty="0">
                <a:latin typeface="Times New Roman" pitchFamily="18" charset="0"/>
                <a:cs typeface="Times New Roman" pitchFamily="18" charset="0"/>
              </a:rPr>
              <a:t>Постановка </a:t>
            </a:r>
            <a:r>
              <a:rPr lang="ru-RU" b="1" dirty="0" smtClean="0">
                <a:latin typeface="Times New Roman" pitchFamily="18" charset="0"/>
                <a:cs typeface="Times New Roman" pitchFamily="18" charset="0"/>
              </a:rPr>
              <a:t>задачи</a:t>
            </a:r>
            <a:endParaRPr lang="ru-RU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42008" y="2039109"/>
            <a:ext cx="8364504" cy="1143580"/>
          </a:xfrm>
        </p:spPr>
        <p:txBody>
          <a:bodyPr>
            <a:normAutofit/>
          </a:bodyPr>
          <a:lstStyle/>
          <a:p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Уравнение 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описывает изменение 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угла отклонения света вблизи массивных тел:</a:t>
            </a:r>
            <a:endParaRPr lang="ru-RU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4696544" y="3071819"/>
            <a:ext cx="205280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4GM</a:t>
            </a:r>
            <a:r>
              <a:rPr lang="en-US" dirty="0" smtClean="0"/>
              <a:t> </a:t>
            </a:r>
            <a:endParaRPr lang="ru-RU" dirty="0"/>
          </a:p>
        </p:txBody>
      </p:sp>
      <p:cxnSp>
        <p:nvCxnSpPr>
          <p:cNvPr id="9" name="Прямая соединительная линия 8"/>
          <p:cNvCxnSpPr/>
          <p:nvPr/>
        </p:nvCxnSpPr>
        <p:spPr>
          <a:xfrm flipV="1">
            <a:off x="4792337" y="3656594"/>
            <a:ext cx="898360" cy="810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860167" y="3692680"/>
            <a:ext cx="15612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sz="3200" baseline="30000" dirty="0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sz="3200" baseline="-25000" dirty="0" smtClean="0">
                <a:latin typeface="Times New Roman" pitchFamily="18" charset="0"/>
                <a:cs typeface="Times New Roman" pitchFamily="18" charset="0"/>
              </a:rPr>
              <a:t>0</a:t>
            </a:r>
            <a:endParaRPr lang="ru-RU" sz="3200" baseline="-25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070575" y="3364206"/>
            <a:ext cx="7916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3200" dirty="0" smtClean="0">
                <a:latin typeface="Times New Roman" pitchFamily="18" charset="0"/>
                <a:cs typeface="Times New Roman" pitchFamily="18" charset="0"/>
              </a:rPr>
              <a:t>α</a:t>
            </a: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l-GR" sz="3200" dirty="0" smtClean="0"/>
              <a:t> </a:t>
            </a:r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3617189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>
                <a:latin typeface="Times New Roman" pitchFamily="18" charset="0"/>
                <a:cs typeface="Times New Roman" pitchFamily="18" charset="0"/>
              </a:rPr>
              <a:t>Начальные условия и численное решение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81193" y="2180496"/>
            <a:ext cx="5213680" cy="452535"/>
          </a:xfrm>
        </p:spPr>
        <p:txBody>
          <a:bodyPr/>
          <a:lstStyle/>
          <a:p>
            <a:r>
              <a:rPr lang="ru-RU" dirty="0">
                <a:latin typeface="Times New Roman" pitchFamily="18" charset="0"/>
                <a:cs typeface="Times New Roman" pitchFamily="18" charset="0"/>
              </a:rPr>
              <a:t>Значения зависят от определяемого 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объекта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:</a:t>
            </a:r>
            <a:endParaRPr lang="ru-RU" dirty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4" name="Таблица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1280694"/>
              </p:ext>
            </p:extLst>
          </p:nvPr>
        </p:nvGraphicFramePr>
        <p:xfrm>
          <a:off x="614243" y="2633031"/>
          <a:ext cx="8860263" cy="18142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53421">
                  <a:extLst>
                    <a:ext uri="{9D8B030D-6E8A-4147-A177-3AD203B41FA5}">
                      <a16:colId xmlns:a16="http://schemas.microsoft.com/office/drawing/2014/main" xmlns="" val="1660663295"/>
                    </a:ext>
                  </a:extLst>
                </a:gridCol>
                <a:gridCol w="2953421">
                  <a:extLst>
                    <a:ext uri="{9D8B030D-6E8A-4147-A177-3AD203B41FA5}">
                      <a16:colId xmlns:a16="http://schemas.microsoft.com/office/drawing/2014/main" xmlns="" val="1506036576"/>
                    </a:ext>
                  </a:extLst>
                </a:gridCol>
                <a:gridCol w="2953421">
                  <a:extLst>
                    <a:ext uri="{9D8B030D-6E8A-4147-A177-3AD203B41FA5}">
                      <a16:colId xmlns:a16="http://schemas.microsoft.com/office/drawing/2014/main" xmlns="" val="1216214849"/>
                    </a:ext>
                  </a:extLst>
                </a:gridCol>
              </a:tblGrid>
              <a:tr h="453553">
                <a:tc>
                  <a:txBody>
                    <a:bodyPr/>
                    <a:lstStyle/>
                    <a:p>
                      <a:r>
                        <a:rPr lang="ru-RU" dirty="0" smtClean="0">
                          <a:latin typeface="Times New Roman" pitchFamily="18" charset="0"/>
                          <a:cs typeface="Times New Roman" pitchFamily="18" charset="0"/>
                        </a:rPr>
                        <a:t>Объект</a:t>
                      </a:r>
                      <a:endParaRPr lang="ru-RU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>
                          <a:latin typeface="Times New Roman" pitchFamily="18" charset="0"/>
                          <a:cs typeface="Times New Roman" pitchFamily="18" charset="0"/>
                        </a:rPr>
                        <a:t>Масса,</a:t>
                      </a:r>
                      <a:r>
                        <a:rPr lang="ru-RU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 кг</a:t>
                      </a:r>
                      <a:endParaRPr lang="ru-RU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>
                          <a:latin typeface="Times New Roman" pitchFamily="18" charset="0"/>
                          <a:cs typeface="Times New Roman" pitchFamily="18" charset="0"/>
                        </a:rPr>
                        <a:t>Радиус</a:t>
                      </a:r>
                      <a:r>
                        <a:rPr lang="ru-RU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, м</a:t>
                      </a:r>
                      <a:endParaRPr lang="ru-RU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317717130"/>
                  </a:ext>
                </a:extLst>
              </a:tr>
              <a:tr h="453553">
                <a:tc>
                  <a:txBody>
                    <a:bodyPr/>
                    <a:lstStyle/>
                    <a:p>
                      <a:r>
                        <a:rPr lang="ru-RU" dirty="0" smtClean="0">
                          <a:latin typeface="Times New Roman" pitchFamily="18" charset="0"/>
                          <a:cs typeface="Times New Roman" pitchFamily="18" charset="0"/>
                        </a:rPr>
                        <a:t>Солнце</a:t>
                      </a:r>
                      <a:endParaRPr lang="ru-RU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800" kern="1200" dirty="0" smtClean="0">
                          <a:solidFill>
                            <a:schemeClr val="dk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1.9855·10</a:t>
                      </a:r>
                      <a:r>
                        <a:rPr lang="ru-RU" sz="1800" kern="1200" baseline="30000" dirty="0" smtClean="0">
                          <a:solidFill>
                            <a:schemeClr val="dk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30</a:t>
                      </a:r>
                      <a:endParaRPr lang="ru-RU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800" kern="1200" dirty="0" smtClean="0">
                          <a:solidFill>
                            <a:schemeClr val="dk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69.655·10</a:t>
                      </a:r>
                      <a:r>
                        <a:rPr lang="ru-RU" sz="1800" kern="1200" baseline="30000" dirty="0" smtClean="0">
                          <a:solidFill>
                            <a:schemeClr val="dk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6 </a:t>
                      </a:r>
                      <a:endParaRPr lang="ru-RU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056685834"/>
                  </a:ext>
                </a:extLst>
              </a:tr>
              <a:tr h="453553">
                <a:tc>
                  <a:txBody>
                    <a:bodyPr/>
                    <a:lstStyle/>
                    <a:p>
                      <a:r>
                        <a:rPr lang="ru-RU" dirty="0" smtClean="0">
                          <a:latin typeface="Times New Roman" pitchFamily="18" charset="0"/>
                          <a:cs typeface="Times New Roman" pitchFamily="18" charset="0"/>
                        </a:rPr>
                        <a:t>Нейтронная звезда</a:t>
                      </a:r>
                      <a:endParaRPr lang="ru-RU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800" kern="1200" dirty="0" smtClean="0">
                          <a:solidFill>
                            <a:schemeClr val="dk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3.384·10</a:t>
                      </a:r>
                      <a:r>
                        <a:rPr lang="ru-RU" sz="1800" kern="1200" baseline="30000" dirty="0" smtClean="0">
                          <a:solidFill>
                            <a:schemeClr val="dk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31</a:t>
                      </a:r>
                      <a:endParaRPr lang="ru-RU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800" kern="1200" dirty="0" smtClean="0">
                          <a:solidFill>
                            <a:schemeClr val="dk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9.87898·10</a:t>
                      </a:r>
                      <a:r>
                        <a:rPr lang="ru-RU" sz="1800" kern="1200" baseline="30000" dirty="0" smtClean="0">
                          <a:solidFill>
                            <a:schemeClr val="dk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11</a:t>
                      </a:r>
                      <a:endParaRPr lang="ru-RU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16698601"/>
                  </a:ext>
                </a:extLst>
              </a:tr>
              <a:tr h="453553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VY </a:t>
                      </a:r>
                      <a:r>
                        <a:rPr lang="ru-RU" dirty="0" smtClean="0">
                          <a:latin typeface="Times New Roman" pitchFamily="18" charset="0"/>
                          <a:cs typeface="Times New Roman" pitchFamily="18" charset="0"/>
                        </a:rPr>
                        <a:t>Большого пса</a:t>
                      </a:r>
                      <a:endParaRPr lang="ru-RU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800" kern="1200" dirty="0" smtClean="0">
                          <a:solidFill>
                            <a:schemeClr val="dk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2.464·10</a:t>
                      </a:r>
                      <a:r>
                        <a:rPr lang="ru-RU" sz="1800" kern="1200" baseline="30000" dirty="0" smtClean="0">
                          <a:solidFill>
                            <a:schemeClr val="dk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31</a:t>
                      </a:r>
                      <a:endParaRPr lang="ru-RU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800" kern="1200" dirty="0" smtClean="0">
                          <a:solidFill>
                            <a:schemeClr val="dk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20000</a:t>
                      </a:r>
                      <a:endParaRPr lang="ru-RU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96367648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598202" y="4819149"/>
            <a:ext cx="84279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itchFamily="18" charset="0"/>
                <a:cs typeface="Times New Roman" pitchFamily="18" charset="0"/>
              </a:rPr>
              <a:t>G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- гравитационная постоянная, равная 6,67408·10</a:t>
            </a:r>
            <a:r>
              <a:rPr lang="ru-RU" baseline="30000" dirty="0">
                <a:latin typeface="Times New Roman" pitchFamily="18" charset="0"/>
                <a:cs typeface="Times New Roman" pitchFamily="18" charset="0"/>
              </a:rPr>
              <a:t>−11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 м3/с 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²·кг</a:t>
            </a:r>
          </a:p>
          <a:p>
            <a:r>
              <a:rPr lang="ru-RU" b="1" dirty="0">
                <a:latin typeface="Times New Roman" pitchFamily="18" charset="0"/>
                <a:cs typeface="Times New Roman" pitchFamily="18" charset="0"/>
              </a:rPr>
              <a:t> с 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– скорость света, которая равна 299 792 458 м / с.</a:t>
            </a:r>
          </a:p>
        </p:txBody>
      </p:sp>
    </p:spTree>
    <p:extLst>
      <p:ext uri="{BB962C8B-B14F-4D97-AF65-F5344CB8AC3E}">
        <p14:creationId xmlns:p14="http://schemas.microsoft.com/office/powerpoint/2010/main" val="3527821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b="1" dirty="0" smtClean="0">
                <a:latin typeface="Times New Roman" pitchFamily="18" charset="0"/>
                <a:cs typeface="Times New Roman" pitchFamily="18" charset="0"/>
              </a:rPr>
              <a:t>Результаты моделирования</a:t>
            </a:r>
            <a:endParaRPr lang="ru-RU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796" y="2324559"/>
            <a:ext cx="5101499" cy="3677460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7205" y="2324559"/>
            <a:ext cx="5343474" cy="36774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74428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b="1" dirty="0" smtClean="0">
                <a:latin typeface="Times New Roman" pitchFamily="18" charset="0"/>
                <a:cs typeface="Times New Roman" pitchFamily="18" charset="0"/>
              </a:rPr>
              <a:t>Результаты моделирования</a:t>
            </a:r>
            <a:endParaRPr lang="ru-RU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908" y="2461216"/>
            <a:ext cx="4792138" cy="3453382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0711" y="2461216"/>
            <a:ext cx="5005387" cy="3532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56650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b="1" dirty="0">
                <a:latin typeface="Times New Roman" pitchFamily="18" charset="0"/>
                <a:cs typeface="Times New Roman" pitchFamily="18" charset="0"/>
              </a:rPr>
              <a:t>Результаты моделирования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677" y="2610998"/>
            <a:ext cx="5542912" cy="3702664"/>
          </a:xfrm>
          <a:prstGeom prst="rect">
            <a:avLst/>
          </a:prstGeom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0097" y="2610998"/>
            <a:ext cx="5005387" cy="3532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16795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b="1" dirty="0" smtClean="0">
                <a:latin typeface="Times New Roman" pitchFamily="18" charset="0"/>
                <a:cs typeface="Times New Roman" pitchFamily="18" charset="0"/>
              </a:rPr>
              <a:t>Заключение</a:t>
            </a:r>
            <a:endParaRPr lang="ru-RU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Угол 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отклонения света зависит от массы объекта и прицельного 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расстояния</a:t>
            </a:r>
          </a:p>
          <a:p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Расчет искривления лучей важен в астрофизике</a:t>
            </a:r>
          </a:p>
          <a:p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В каждом конкретном случае можно провести расчёт для параметров конкретного 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массивного тела, 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с достаточной точностью 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определив угол отклонения.</a:t>
            </a:r>
            <a:endParaRPr lang="ru-RU" sz="2400" dirty="0">
              <a:latin typeface="Times New Roman" pitchFamily="18" charset="0"/>
              <a:cs typeface="Times New Roman" pitchFamily="18" charset="0"/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6431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/>
          <p:cNvPicPr>
            <a:picLocks noChangeAspect="1"/>
          </p:cNvPicPr>
          <p:nvPr/>
        </p:nvPicPr>
        <p:blipFill rotWithShape="1">
          <a:blip r:embed="rId3"/>
          <a:srcRect t="10144" b="-71"/>
          <a:stretch/>
        </p:blipFill>
        <p:spPr>
          <a:xfrm>
            <a:off x="1" y="11018"/>
            <a:ext cx="12192000" cy="6852490"/>
          </a:xfrm>
          <a:prstGeom prst="rect">
            <a:avLst/>
          </a:prstGeom>
        </p:spPr>
      </p:pic>
      <p:sp>
        <p:nvSpPr>
          <p:cNvPr id="2" name="Заголовок 1">
            <a:extLst>
              <a:ext uri="{FF2B5EF4-FFF2-40B4-BE49-F238E27FC236}">
                <a16:creationId xmlns:a16="http://schemas.microsoft.com/office/drawing/2014/main" xmlns="" id="{0F87E73C-2B1A-4602-BFBE-CFE1E55D9B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23661" y="1602840"/>
            <a:ext cx="3745866" cy="2304142"/>
          </a:xfrm>
        </p:spPr>
        <p:txBody>
          <a:bodyPr rtlCol="0">
            <a:normAutofit/>
          </a:bodyPr>
          <a:lstStyle/>
          <a:p>
            <a:pPr rtl="0"/>
            <a:r>
              <a:rPr lang="ru-RU" sz="5400" b="1" cap="none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Спасибо за внимание!</a:t>
            </a:r>
          </a:p>
        </p:txBody>
      </p:sp>
    </p:spTree>
    <p:extLst>
      <p:ext uri="{BB962C8B-B14F-4D97-AF65-F5344CB8AC3E}">
        <p14:creationId xmlns:p14="http://schemas.microsoft.com/office/powerpoint/2010/main" val="3501347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Дивиденд">
  <a:themeElements>
    <a:clrScheme name="Дивиденд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4D1434"/>
      </a:accent1>
      <a:accent2>
        <a:srgbClr val="903163"/>
      </a:accent2>
      <a:accent3>
        <a:srgbClr val="B2324B"/>
      </a:accent3>
      <a:accent4>
        <a:srgbClr val="969FA7"/>
      </a:accent4>
      <a:accent5>
        <a:srgbClr val="66B1CE"/>
      </a:accent5>
      <a:accent6>
        <a:srgbClr val="40619D"/>
      </a:accent6>
      <a:hlink>
        <a:srgbClr val="828282"/>
      </a:hlink>
      <a:folHlink>
        <a:srgbClr val="A5A5A5"/>
      </a:folHlink>
    </a:clrScheme>
    <a:fontScheme name="Дивиденд">
      <a:maj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Дивиденд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Dividend" id="{9697A71B-4AB7-4A1A-BD5B-BB2D22835B57}" vid="{C21699FF-00E4-43C8-BBCC-D7E5536C3717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1c2eb7a32e66fb6e4260f3771546a5e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04e1f6479c48b08974ba73b5ca973489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EBC12AA-1C15-4500-BC9C-8EE83A441DE9}">
  <ds:schemaRefs>
    <ds:schemaRef ds:uri="http://www.w3.org/XML/1998/namespace"/>
    <ds:schemaRef ds:uri="http://schemas.microsoft.com/office/infopath/2007/PartnerControls"/>
    <ds:schemaRef ds:uri="http://schemas.microsoft.com/office/2006/documentManagement/types"/>
    <ds:schemaRef ds:uri="http://schemas.openxmlformats.org/package/2006/metadata/core-properties"/>
    <ds:schemaRef ds:uri="http://purl.org/dc/terms/"/>
    <ds:schemaRef ds:uri="71af3243-3dd4-4a8d-8c0d-dd76da1f02a5"/>
    <ds:schemaRef ds:uri="http://purl.org/dc/elements/1.1/"/>
    <ds:schemaRef ds:uri="16c05727-aa75-4e4a-9b5f-8a80a1165891"/>
    <ds:schemaRef ds:uri="http://schemas.microsoft.com/office/2006/metadata/properties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BA0CF3B2-1F0F-4FC5-8002-3E4869ABAD5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F69AFF4-BB30-4BA0-AD22-82CC3C43276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Дивиденд</Template>
  <TotalTime>0</TotalTime>
  <Words>187</Words>
  <Application>Microsoft Office PowerPoint</Application>
  <PresentationFormat>Произвольный</PresentationFormat>
  <Paragraphs>43</Paragraphs>
  <Slides>9</Slides>
  <Notes>3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0" baseType="lpstr">
      <vt:lpstr>Дивиденд</vt:lpstr>
      <vt:lpstr>Свет и гравитация </vt:lpstr>
      <vt:lpstr>Введение </vt:lpstr>
      <vt:lpstr>Постановка задачи</vt:lpstr>
      <vt:lpstr>Начальные условия и численное решение</vt:lpstr>
      <vt:lpstr>Результаты моделирования</vt:lpstr>
      <vt:lpstr>Результаты моделирования</vt:lpstr>
      <vt:lpstr>Результаты моделирования</vt:lpstr>
      <vt:lpstr>Заключение</vt:lpstr>
      <vt:lpstr>Спасибо за внимание!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2019-11-28T16:25:59Z</dcterms:created>
  <dcterms:modified xsi:type="dcterms:W3CDTF">2019-11-30T13:02:24Z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